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BBBC9E-5A88-4BA2-9255-1967A46B198B}" type="datetimeFigureOut">
              <a:rPr lang="en-US" smtClean="0"/>
              <a:t>9/4/2019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D8021B-8BFC-4650-B990-85EA71EED3F5}" type="slidenum">
              <a:rPr lang="en-US" smtClean="0"/>
              <a:t>‹#›</a:t>
            </a:fld>
            <a:endParaRPr lang="en-US"/>
          </a:p>
        </p:txBody>
      </p:sp>
    </p:spTree>
    <p:extLst>
      <p:ext uri="{BB962C8B-B14F-4D97-AF65-F5344CB8AC3E}">
        <p14:creationId xmlns:p14="http://schemas.microsoft.com/office/powerpoint/2010/main" val="445211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D8021B-8BFC-4650-B990-85EA71EED3F5}" type="slidenum">
              <a:rPr lang="en-US" smtClean="0"/>
              <a:t>1</a:t>
            </a:fld>
            <a:endParaRPr lang="en-US"/>
          </a:p>
        </p:txBody>
      </p:sp>
    </p:spTree>
    <p:extLst>
      <p:ext uri="{BB962C8B-B14F-4D97-AF65-F5344CB8AC3E}">
        <p14:creationId xmlns:p14="http://schemas.microsoft.com/office/powerpoint/2010/main" val="3467898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927"/>
            <a:ext cx="7772400" cy="1470025"/>
          </a:xfrm>
        </p:spPr>
        <p:txBody>
          <a:bodyPr/>
          <a:lstStyle/>
          <a:p>
            <a:r>
              <a:rPr lang="en-US" b="1" dirty="0"/>
              <a:t>Mycoses</a:t>
            </a:r>
            <a:endParaRPr lang="en-US" dirty="0"/>
          </a:p>
        </p:txBody>
      </p:sp>
      <p:sp>
        <p:nvSpPr>
          <p:cNvPr id="3" name="Subtitle 2"/>
          <p:cNvSpPr>
            <a:spLocks noGrp="1"/>
          </p:cNvSpPr>
          <p:nvPr>
            <p:ph type="subTitle" idx="1"/>
          </p:nvPr>
        </p:nvSpPr>
        <p:spPr>
          <a:xfrm>
            <a:off x="0" y="1219200"/>
            <a:ext cx="9296400" cy="5638800"/>
          </a:xfrm>
        </p:spPr>
        <p:txBody>
          <a:bodyPr>
            <a:normAutofit fontScale="25000" lnSpcReduction="20000"/>
          </a:bodyPr>
          <a:lstStyle/>
          <a:p>
            <a:r>
              <a:rPr lang="en-US" sz="8000" dirty="0">
                <a:solidFill>
                  <a:schemeClr val="tx1"/>
                </a:solidFill>
              </a:rPr>
              <a:t>are the diseases caused by fungi which invade Human body.      Human body is a hostile environment and offers great resistance to fungal invasion, some fungi such as </a:t>
            </a:r>
            <a:r>
              <a:rPr lang="en-US" sz="8000" i="1" dirty="0">
                <a:solidFill>
                  <a:schemeClr val="tx1"/>
                </a:solidFill>
              </a:rPr>
              <a:t>Candida</a:t>
            </a:r>
            <a:r>
              <a:rPr lang="en-US" sz="8000" dirty="0">
                <a:solidFill>
                  <a:schemeClr val="tx1"/>
                </a:solidFill>
              </a:rPr>
              <a:t> and </a:t>
            </a:r>
            <a:r>
              <a:rPr lang="en-US" sz="8000" i="1" dirty="0" err="1">
                <a:solidFill>
                  <a:schemeClr val="tx1"/>
                </a:solidFill>
              </a:rPr>
              <a:t>Malasezzia</a:t>
            </a:r>
            <a:r>
              <a:rPr lang="en-US" sz="8000" dirty="0">
                <a:solidFill>
                  <a:schemeClr val="tx1"/>
                </a:solidFill>
              </a:rPr>
              <a:t> have adapted to human environment. </a:t>
            </a:r>
          </a:p>
          <a:p>
            <a:pPr algn="l"/>
            <a:r>
              <a:rPr lang="en-US" sz="8000" b="1" dirty="0">
                <a:solidFill>
                  <a:schemeClr val="tx1"/>
                </a:solidFill>
              </a:rPr>
              <a:t>Anatomical terminology (According to the site of infection): </a:t>
            </a:r>
            <a:r>
              <a:rPr lang="en-US" sz="8000" dirty="0" smtClean="0">
                <a:solidFill>
                  <a:schemeClr val="tx1"/>
                </a:solidFill>
              </a:rPr>
              <a:t>1</a:t>
            </a:r>
            <a:r>
              <a:rPr lang="en-US" sz="8000" dirty="0">
                <a:solidFill>
                  <a:schemeClr val="tx1"/>
                </a:solidFill>
              </a:rPr>
              <a:t>. Dermatomycosis: Fungal infection of the skin. </a:t>
            </a:r>
            <a:endParaRPr lang="en-US" sz="8000" dirty="0" smtClean="0">
              <a:solidFill>
                <a:schemeClr val="tx1"/>
              </a:solidFill>
            </a:endParaRPr>
          </a:p>
          <a:p>
            <a:pPr algn="l"/>
            <a:r>
              <a:rPr lang="en-US" sz="8000" dirty="0" smtClean="0">
                <a:solidFill>
                  <a:schemeClr val="tx1"/>
                </a:solidFill>
              </a:rPr>
              <a:t>2</a:t>
            </a:r>
            <a:r>
              <a:rPr lang="en-US" sz="8000" dirty="0">
                <a:solidFill>
                  <a:schemeClr val="tx1"/>
                </a:solidFill>
              </a:rPr>
              <a:t>. Pulmonary mycosis: Fungal infection of the lung. </a:t>
            </a:r>
            <a:endParaRPr lang="en-US" sz="8000" dirty="0" smtClean="0">
              <a:solidFill>
                <a:schemeClr val="tx1"/>
              </a:solidFill>
            </a:endParaRPr>
          </a:p>
          <a:p>
            <a:pPr algn="l"/>
            <a:r>
              <a:rPr lang="en-US" sz="8000" dirty="0" smtClean="0">
                <a:solidFill>
                  <a:schemeClr val="tx1"/>
                </a:solidFill>
              </a:rPr>
              <a:t>3</a:t>
            </a:r>
            <a:r>
              <a:rPr lang="en-US" sz="8000" dirty="0">
                <a:solidFill>
                  <a:schemeClr val="tx1"/>
                </a:solidFill>
              </a:rPr>
              <a:t>. Cardiovascular mycosis: Fungal infection of the cardiovascular system. </a:t>
            </a:r>
            <a:endParaRPr lang="en-US" sz="8000" dirty="0" smtClean="0">
              <a:solidFill>
                <a:schemeClr val="tx1"/>
              </a:solidFill>
            </a:endParaRPr>
          </a:p>
          <a:p>
            <a:pPr algn="l"/>
            <a:r>
              <a:rPr lang="en-US" sz="8000" b="1" dirty="0">
                <a:solidFill>
                  <a:schemeClr val="tx1"/>
                </a:solidFill>
              </a:rPr>
              <a:t>Dermatomycosis</a:t>
            </a:r>
            <a:r>
              <a:rPr lang="en-US" sz="8000" dirty="0">
                <a:solidFill>
                  <a:schemeClr val="tx1"/>
                </a:solidFill>
              </a:rPr>
              <a:t> </a:t>
            </a:r>
            <a:endParaRPr lang="en-US" sz="8000" dirty="0" smtClean="0">
              <a:solidFill>
                <a:schemeClr val="tx1"/>
              </a:solidFill>
            </a:endParaRPr>
          </a:p>
          <a:p>
            <a:r>
              <a:rPr lang="en-US" sz="8000" dirty="0">
                <a:solidFill>
                  <a:schemeClr val="tx1"/>
                </a:solidFill>
              </a:rPr>
              <a:t>is one of the most frequent fungal infections worldwide and acquired by exposure of the skin to the organisms in the soil or on hard surfaces in, for instance, shower facilities. The organism enters the skin through small breaks in the keratinized surface and establishes a superficial infection. Both mice and guinea pigs have been used for modeling these infections, which are initiated by applying a suspension of conidia to lightly abraded skin. The infections are acute to the surface of the skin, but both will self-resolve within weeks15.</a:t>
            </a:r>
          </a:p>
          <a:p>
            <a:r>
              <a:rPr lang="en-US" sz="8000" dirty="0">
                <a:solidFill>
                  <a:schemeClr val="tx1"/>
                </a:solidFill>
              </a:rPr>
              <a:t>Other fungal infections, such as </a:t>
            </a:r>
            <a:r>
              <a:rPr lang="en-US" sz="8000" dirty="0" err="1">
                <a:solidFill>
                  <a:schemeClr val="tx1"/>
                </a:solidFill>
              </a:rPr>
              <a:t>eumycetoma</a:t>
            </a:r>
            <a:r>
              <a:rPr lang="en-US" sz="8000" dirty="0">
                <a:solidFill>
                  <a:schemeClr val="tx1"/>
                </a:solidFill>
              </a:rPr>
              <a:t> and </a:t>
            </a:r>
            <a:r>
              <a:rPr lang="en-US" sz="8000" dirty="0" err="1">
                <a:solidFill>
                  <a:schemeClr val="tx1"/>
                </a:solidFill>
              </a:rPr>
              <a:t>sporotrichosis</a:t>
            </a:r>
            <a:r>
              <a:rPr lang="en-US" sz="8000" dirty="0">
                <a:solidFill>
                  <a:schemeClr val="tx1"/>
                </a:solidFill>
              </a:rPr>
              <a:t>, can occur after puncture of the skin to inoculate the organisms into the subcutaneous tissue. Models of these diseases are lacking with respect to the subcutaneous part of the infection, and animals are often infected parenterally.</a:t>
            </a:r>
          </a:p>
          <a:p>
            <a:pPr algn="l"/>
            <a:endParaRPr lang="en-US" sz="8000" dirty="0">
              <a:solidFill>
                <a:schemeClr val="tx1"/>
              </a:solidFill>
            </a:endParaRPr>
          </a:p>
          <a:p>
            <a:pPr algn="l"/>
            <a:endParaRPr lang="en-US" sz="6200" dirty="0">
              <a:solidFill>
                <a:schemeClr val="tx1"/>
              </a:solidFill>
            </a:endParaRPr>
          </a:p>
          <a:p>
            <a:pPr algn="l"/>
            <a:endParaRPr lang="en-US" sz="6200" dirty="0">
              <a:solidFill>
                <a:schemeClr val="tx1"/>
              </a:solidFill>
            </a:endParaRPr>
          </a:p>
          <a:p>
            <a:pPr algn="l"/>
            <a:r>
              <a:rPr lang="en-US" dirty="0" smtClean="0">
                <a:solidFill>
                  <a:schemeClr val="tx1"/>
                </a:solidFill>
              </a:rPr>
              <a:t> </a:t>
            </a:r>
            <a:endParaRPr lang="en-US" dirty="0">
              <a:solidFill>
                <a:schemeClr val="tx1"/>
              </a:solidFill>
            </a:endParaRPr>
          </a:p>
          <a:p>
            <a:r>
              <a:rPr lang="en-US" b="1" dirty="0"/>
              <a:t> </a:t>
            </a:r>
            <a:endParaRPr lang="en-US" dirty="0"/>
          </a:p>
          <a:p>
            <a:endParaRPr lang="en-US" dirty="0"/>
          </a:p>
        </p:txBody>
      </p:sp>
    </p:spTree>
    <p:extLst>
      <p:ext uri="{BB962C8B-B14F-4D97-AF65-F5344CB8AC3E}">
        <p14:creationId xmlns:p14="http://schemas.microsoft.com/office/powerpoint/2010/main" val="1295710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Types </a:t>
            </a:r>
            <a:r>
              <a:rPr lang="en-US" b="1" dirty="0"/>
              <a:t>of human </a:t>
            </a:r>
            <a:r>
              <a:rPr lang="en-US" b="1" dirty="0" smtClean="0"/>
              <a:t>mycosis</a:t>
            </a:r>
            <a:r>
              <a:rPr lang="en-US" dirty="0"/>
              <a:t> </a:t>
            </a:r>
            <a:br>
              <a:rPr lang="en-US" dirty="0"/>
            </a:br>
            <a:r>
              <a:rPr lang="en-US" dirty="0"/>
              <a:t>1- </a:t>
            </a:r>
            <a:r>
              <a:rPr lang="en-US" b="1" dirty="0"/>
              <a:t>Superficial mycoses</a:t>
            </a:r>
            <a:r>
              <a:rPr lang="en-US" dirty="0"/>
              <a:t> </a:t>
            </a:r>
            <a:br>
              <a:rPr lang="en-US" dirty="0"/>
            </a:br>
            <a:r>
              <a:rPr lang="en-US" dirty="0"/>
              <a:t> </a:t>
            </a:r>
          </a:p>
        </p:txBody>
      </p:sp>
      <p:sp>
        <p:nvSpPr>
          <p:cNvPr id="3" name="Content Placeholder 2"/>
          <p:cNvSpPr>
            <a:spLocks noGrp="1"/>
          </p:cNvSpPr>
          <p:nvPr>
            <p:ph idx="1"/>
          </p:nvPr>
        </p:nvSpPr>
        <p:spPr>
          <a:xfrm>
            <a:off x="0" y="1447800"/>
            <a:ext cx="9144000" cy="5410200"/>
          </a:xfrm>
        </p:spPr>
        <p:txBody>
          <a:bodyPr>
            <a:normAutofit fontScale="92500" lnSpcReduction="10000"/>
          </a:bodyPr>
          <a:lstStyle/>
          <a:p>
            <a:pPr marL="0" indent="0">
              <a:buNone/>
            </a:pPr>
            <a:r>
              <a:rPr lang="en-US" dirty="0"/>
              <a:t>Infection is </a:t>
            </a:r>
            <a:r>
              <a:rPr lang="en-US" dirty="0" err="1"/>
              <a:t>localised</a:t>
            </a:r>
            <a:r>
              <a:rPr lang="en-US" dirty="0"/>
              <a:t> to the skin, the hair, and the nails. an example is "ringworm" or "tinea", an infection of the skin by a dermatophyte. ringworm refers to the characteristic central clearing that often occurs in dermatophyte infections of the skin. dermatophyte members of the genera </a:t>
            </a:r>
            <a:r>
              <a:rPr lang="en-US" i="1" dirty="0" err="1"/>
              <a:t>Trycophyton</a:t>
            </a:r>
            <a:r>
              <a:rPr lang="en-US" dirty="0"/>
              <a:t>, </a:t>
            </a:r>
            <a:r>
              <a:rPr lang="en-US" i="1" dirty="0" err="1"/>
              <a:t>Microsporum</a:t>
            </a:r>
            <a:r>
              <a:rPr lang="en-US" dirty="0"/>
              <a:t> and </a:t>
            </a:r>
            <a:r>
              <a:rPr lang="en-US" i="1" dirty="0" err="1"/>
              <a:t>Epidermophyton</a:t>
            </a:r>
            <a:r>
              <a:rPr lang="en-US" i="1" dirty="0"/>
              <a:t> </a:t>
            </a:r>
            <a:r>
              <a:rPr lang="en-US" dirty="0"/>
              <a:t>are responsible for the disease. tinea can infect various sites of the body, including the scalp (tinea capitis), the beard (tinea </a:t>
            </a:r>
            <a:r>
              <a:rPr lang="en-US" dirty="0" err="1"/>
              <a:t>barbae</a:t>
            </a:r>
            <a:r>
              <a:rPr lang="en-US" dirty="0"/>
              <a:t>) the foot (tinea </a:t>
            </a:r>
            <a:r>
              <a:rPr lang="en-US" dirty="0" err="1"/>
              <a:t>pedis</a:t>
            </a:r>
            <a:r>
              <a:rPr lang="en-US" dirty="0"/>
              <a:t>: "athletes foot") and the groin (tinea </a:t>
            </a:r>
            <a:r>
              <a:rPr lang="en-US" dirty="0" err="1"/>
              <a:t>cruris</a:t>
            </a:r>
            <a:r>
              <a:rPr lang="en-US" dirty="0"/>
              <a:t>). All occur in the united kingdom although tinea infections, other than </a:t>
            </a:r>
            <a:r>
              <a:rPr lang="en-US" dirty="0" err="1"/>
              <a:t>pedis</a:t>
            </a:r>
            <a:r>
              <a:rPr lang="en-US" dirty="0"/>
              <a:t>, are now rare</a:t>
            </a:r>
            <a:endParaRPr lang="en-US" dirty="0"/>
          </a:p>
        </p:txBody>
      </p:sp>
    </p:spTree>
    <p:extLst>
      <p:ext uri="{BB962C8B-B14F-4D97-AF65-F5344CB8AC3E}">
        <p14:creationId xmlns:p14="http://schemas.microsoft.com/office/powerpoint/2010/main" val="2734087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Piedra</a:t>
            </a:r>
            <a:r>
              <a:rPr lang="en-US" dirty="0"/>
              <a:t/>
            </a:r>
            <a:br>
              <a:rPr lang="en-US" dirty="0"/>
            </a:br>
            <a:endParaRPr lang="en-US" dirty="0"/>
          </a:p>
        </p:txBody>
      </p:sp>
      <p:sp>
        <p:nvSpPr>
          <p:cNvPr id="3" name="Content Placeholder 2"/>
          <p:cNvSpPr>
            <a:spLocks noGrp="1"/>
          </p:cNvSpPr>
          <p:nvPr>
            <p:ph idx="1"/>
          </p:nvPr>
        </p:nvSpPr>
        <p:spPr>
          <a:xfrm>
            <a:off x="0" y="838200"/>
            <a:ext cx="9144000" cy="6019800"/>
          </a:xfrm>
        </p:spPr>
        <p:txBody>
          <a:bodyPr>
            <a:normAutofit fontScale="92500" lnSpcReduction="20000"/>
          </a:bodyPr>
          <a:lstStyle/>
          <a:p>
            <a:r>
              <a:rPr lang="en-US" dirty="0"/>
              <a:t>White and black </a:t>
            </a:r>
            <a:r>
              <a:rPr lang="en-US" dirty="0" err="1"/>
              <a:t>piedra</a:t>
            </a:r>
            <a:r>
              <a:rPr lang="en-US" dirty="0"/>
              <a:t> are superficial fungal infections of the hair caused by </a:t>
            </a:r>
            <a:r>
              <a:rPr lang="en-US" i="1" dirty="0" err="1"/>
              <a:t>Trichosporon</a:t>
            </a:r>
            <a:r>
              <a:rPr lang="en-US" i="1" dirty="0"/>
              <a:t> </a:t>
            </a:r>
            <a:r>
              <a:rPr lang="en-US" i="1" dirty="0" err="1"/>
              <a:t>beigelii</a:t>
            </a:r>
            <a:r>
              <a:rPr lang="en-US" dirty="0"/>
              <a:t> and </a:t>
            </a:r>
            <a:r>
              <a:rPr lang="en-US" i="1" dirty="0" err="1"/>
              <a:t>Piedraia</a:t>
            </a:r>
            <a:r>
              <a:rPr lang="en-US" i="1" dirty="0"/>
              <a:t> </a:t>
            </a:r>
            <a:r>
              <a:rPr lang="en-US" i="1" dirty="0" err="1"/>
              <a:t>hortae</a:t>
            </a:r>
            <a:r>
              <a:rPr lang="en-US" dirty="0"/>
              <a:t>, respectively. They more commonly occur in tropical climates and manifest as soft concretions attached to scalp hair, but they also can occur in the axilla, pubis, and beard areas. These concretions can easily be confused with nits, hair casts, and other hair disorders; but on KOH examination, masses of septate hyphae (pigmented in black </a:t>
            </a:r>
            <a:r>
              <a:rPr lang="en-US" dirty="0" err="1"/>
              <a:t>piedra</a:t>
            </a:r>
            <a:r>
              <a:rPr lang="en-US" dirty="0"/>
              <a:t>) are seen within these concretions</a:t>
            </a:r>
            <a:r>
              <a:rPr lang="ar-IQ" dirty="0"/>
              <a:t>(التحجير)</a:t>
            </a:r>
            <a:r>
              <a:rPr lang="en-US" dirty="0"/>
              <a:t>.78 The differential diagnosis of </a:t>
            </a:r>
            <a:r>
              <a:rPr lang="en-US" dirty="0" err="1"/>
              <a:t>piedra</a:t>
            </a:r>
            <a:r>
              <a:rPr lang="en-US" dirty="0"/>
              <a:t> includes chronic </a:t>
            </a:r>
            <a:r>
              <a:rPr lang="en-US" dirty="0" err="1"/>
              <a:t>intertrigo</a:t>
            </a:r>
            <a:r>
              <a:rPr lang="ar-SA" dirty="0"/>
              <a:t>(الثنيات)</a:t>
            </a:r>
            <a:r>
              <a:rPr lang="en-US" dirty="0"/>
              <a:t>, hair casts, </a:t>
            </a:r>
            <a:r>
              <a:rPr lang="en-US" dirty="0" err="1"/>
              <a:t>monilethrix</a:t>
            </a:r>
            <a:r>
              <a:rPr lang="en-US" dirty="0"/>
              <a:t>, nits</a:t>
            </a:r>
            <a:r>
              <a:rPr lang="ar-SA" dirty="0"/>
              <a:t>(القمل)</a:t>
            </a:r>
            <a:r>
              <a:rPr lang="en-US" dirty="0"/>
              <a:t>, </a:t>
            </a:r>
            <a:r>
              <a:rPr lang="en-US" i="1" dirty="0"/>
              <a:t>pediculosis capitis</a:t>
            </a:r>
            <a:r>
              <a:rPr lang="en-US" dirty="0"/>
              <a:t>, </a:t>
            </a:r>
            <a:r>
              <a:rPr lang="en-US" i="1" dirty="0"/>
              <a:t>pediculosis pubis</a:t>
            </a:r>
            <a:r>
              <a:rPr lang="en-US" dirty="0"/>
              <a:t>, </a:t>
            </a:r>
            <a:r>
              <a:rPr lang="en-US" i="1" dirty="0"/>
              <a:t>tinea capitis</a:t>
            </a:r>
            <a:r>
              <a:rPr lang="en-US" dirty="0"/>
              <a:t>, </a:t>
            </a:r>
            <a:r>
              <a:rPr lang="en-US" dirty="0" err="1"/>
              <a:t>trichomycosis</a:t>
            </a:r>
            <a:r>
              <a:rPr lang="en-US" dirty="0"/>
              <a:t> </a:t>
            </a:r>
            <a:r>
              <a:rPr lang="en-US" dirty="0" err="1"/>
              <a:t>axillaris</a:t>
            </a:r>
            <a:r>
              <a:rPr lang="en-US" dirty="0"/>
              <a:t>, </a:t>
            </a:r>
            <a:r>
              <a:rPr lang="en-US" dirty="0" err="1"/>
              <a:t>trichoptilosis</a:t>
            </a:r>
            <a:r>
              <a:rPr lang="en-US" dirty="0"/>
              <a:t>, and </a:t>
            </a:r>
            <a:r>
              <a:rPr lang="en-US" dirty="0" err="1"/>
              <a:t>trichorrhexis</a:t>
            </a:r>
            <a:r>
              <a:rPr lang="en-US" dirty="0"/>
              <a:t> </a:t>
            </a:r>
            <a:r>
              <a:rPr lang="en-US" dirty="0" err="1"/>
              <a:t>nodosa</a:t>
            </a:r>
            <a:r>
              <a:rPr lang="en-US" dirty="0"/>
              <a:t>. Treatment for both white and black </a:t>
            </a:r>
            <a:r>
              <a:rPr lang="en-US" dirty="0" err="1"/>
              <a:t>piedra</a:t>
            </a:r>
            <a:r>
              <a:rPr lang="en-US" dirty="0"/>
              <a:t> includes clipping or shaving hair </a:t>
            </a:r>
            <a:r>
              <a:rPr lang="ar-SA" dirty="0"/>
              <a:t>(قص او حلاقة الشعر)</a:t>
            </a:r>
            <a:r>
              <a:rPr lang="en-US" dirty="0"/>
              <a:t>in the affected area. </a:t>
            </a:r>
          </a:p>
        </p:txBody>
      </p:sp>
    </p:spTree>
    <p:extLst>
      <p:ext uri="{BB962C8B-B14F-4D97-AF65-F5344CB8AC3E}">
        <p14:creationId xmlns:p14="http://schemas.microsoft.com/office/powerpoint/2010/main" val="3861619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Black </a:t>
            </a:r>
            <a:r>
              <a:rPr lang="en-US" b="1" dirty="0" err="1"/>
              <a:t>Piedra</a:t>
            </a:r>
            <a:r>
              <a:rPr lang="en-US" dirty="0"/>
              <a:t/>
            </a:r>
            <a:br>
              <a:rPr lang="en-US" dirty="0"/>
            </a:br>
            <a:endParaRPr lang="en-US" dirty="0"/>
          </a:p>
        </p:txBody>
      </p:sp>
      <p:sp>
        <p:nvSpPr>
          <p:cNvPr id="3" name="Content Placeholder 2"/>
          <p:cNvSpPr>
            <a:spLocks noGrp="1"/>
          </p:cNvSpPr>
          <p:nvPr>
            <p:ph idx="1"/>
          </p:nvPr>
        </p:nvSpPr>
        <p:spPr>
          <a:xfrm>
            <a:off x="0" y="1143000"/>
            <a:ext cx="9067800" cy="5638800"/>
          </a:xfrm>
        </p:spPr>
        <p:txBody>
          <a:bodyPr>
            <a:normAutofit fontScale="92500" lnSpcReduction="10000"/>
          </a:bodyPr>
          <a:lstStyle/>
          <a:p>
            <a:pPr marL="0" indent="0">
              <a:buNone/>
            </a:pPr>
            <a:r>
              <a:rPr lang="en-US" dirty="0"/>
              <a:t>Black </a:t>
            </a:r>
            <a:r>
              <a:rPr lang="en-US" dirty="0" err="1"/>
              <a:t>piedra</a:t>
            </a:r>
            <a:r>
              <a:rPr lang="en-US" dirty="0"/>
              <a:t> is another infection of the hair shafts that is caused by a black yeast, </a:t>
            </a:r>
            <a:r>
              <a:rPr lang="en-US" i="1" dirty="0" err="1"/>
              <a:t>Piedraia</a:t>
            </a:r>
            <a:r>
              <a:rPr lang="en-US" i="1" dirty="0"/>
              <a:t> </a:t>
            </a:r>
            <a:r>
              <a:rPr lang="en-US" i="1" dirty="0" err="1"/>
              <a:t>hortae</a:t>
            </a:r>
            <a:r>
              <a:rPr lang="en-US" dirty="0"/>
              <a:t>. The disease is rare and confined mainly to parts of the humid tropics. The infection manifests as small black nodules on the hairs of the scalp and less commonly elsewhere. These have to be distinguished from pediculosis, but itching is usually absent in black </a:t>
            </a:r>
            <a:r>
              <a:rPr lang="en-US" dirty="0" err="1"/>
              <a:t>piedra</a:t>
            </a:r>
            <a:r>
              <a:rPr lang="en-US" dirty="0"/>
              <a:t>. With direct microscopy, these nodules can be shown to be composed of hyphal elements and small </a:t>
            </a:r>
            <a:r>
              <a:rPr lang="en-US" dirty="0" err="1"/>
              <a:t>ascospores</a:t>
            </a:r>
            <a:r>
              <a:rPr lang="en-US" dirty="0"/>
              <a:t> of the causative agent within a dark cement-containing stroma. Treating hairs with a topical salicylic acid or an azole cream is usually sufficient, although relapse is common. The condition is usually seen in the tropics</a:t>
            </a:r>
            <a:endParaRPr lang="en-US" dirty="0"/>
          </a:p>
        </p:txBody>
      </p:sp>
    </p:spTree>
    <p:extLst>
      <p:ext uri="{BB962C8B-B14F-4D97-AF65-F5344CB8AC3E}">
        <p14:creationId xmlns:p14="http://schemas.microsoft.com/office/powerpoint/2010/main" val="2446580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White </a:t>
            </a:r>
            <a:r>
              <a:rPr lang="en-US" b="1" dirty="0" err="1"/>
              <a:t>piedra</a:t>
            </a:r>
            <a:r>
              <a:rPr lang="en-US" dirty="0"/>
              <a:t/>
            </a:r>
            <a:br>
              <a:rPr lang="en-US" dirty="0"/>
            </a:br>
            <a:endParaRPr lang="en-US" dirty="0"/>
          </a:p>
        </p:txBody>
      </p:sp>
      <p:sp>
        <p:nvSpPr>
          <p:cNvPr id="3" name="Content Placeholder 2"/>
          <p:cNvSpPr>
            <a:spLocks noGrp="1"/>
          </p:cNvSpPr>
          <p:nvPr>
            <p:ph idx="1"/>
          </p:nvPr>
        </p:nvSpPr>
        <p:spPr>
          <a:xfrm>
            <a:off x="228600" y="990600"/>
            <a:ext cx="8763000" cy="5867400"/>
          </a:xfrm>
        </p:spPr>
        <p:txBody>
          <a:bodyPr>
            <a:normAutofit/>
          </a:bodyPr>
          <a:lstStyle/>
          <a:p>
            <a:pPr marL="0" indent="0">
              <a:buNone/>
            </a:pPr>
            <a:r>
              <a:rPr lang="en-US" dirty="0"/>
              <a:t>White </a:t>
            </a:r>
            <a:r>
              <a:rPr lang="en-US" dirty="0" err="1"/>
              <a:t>piedra</a:t>
            </a:r>
            <a:r>
              <a:rPr lang="en-US" dirty="0"/>
              <a:t> is caused by the yeasts </a:t>
            </a:r>
            <a:r>
              <a:rPr lang="en-US" i="1" dirty="0" err="1"/>
              <a:t>Trichosporon</a:t>
            </a:r>
            <a:r>
              <a:rPr lang="en-US" i="1" dirty="0"/>
              <a:t> </a:t>
            </a:r>
            <a:r>
              <a:rPr lang="en-US" i="1" dirty="0" err="1"/>
              <a:t>inkin</a:t>
            </a:r>
            <a:r>
              <a:rPr lang="en-US" i="1" dirty="0"/>
              <a:t>, </a:t>
            </a:r>
            <a:r>
              <a:rPr lang="en-US" i="1" dirty="0" err="1"/>
              <a:t>Trichosporon</a:t>
            </a:r>
            <a:r>
              <a:rPr lang="en-US" i="1" dirty="0"/>
              <a:t> </a:t>
            </a:r>
            <a:r>
              <a:rPr lang="en-US" i="1" dirty="0" err="1"/>
              <a:t>ashasii</a:t>
            </a:r>
            <a:r>
              <a:rPr lang="en-US" dirty="0"/>
              <a:t>, or </a:t>
            </a:r>
            <a:r>
              <a:rPr lang="en-US" i="1" dirty="0" err="1"/>
              <a:t>Trichosporon</a:t>
            </a:r>
            <a:r>
              <a:rPr lang="en-US" i="1" dirty="0"/>
              <a:t> </a:t>
            </a:r>
            <a:r>
              <a:rPr lang="en-US" i="1" dirty="0" err="1"/>
              <a:t>mucoides</a:t>
            </a:r>
            <a:r>
              <a:rPr lang="en-US" dirty="0"/>
              <a:t>. The clinical appearances are similar to those of black </a:t>
            </a:r>
            <a:r>
              <a:rPr lang="en-US" dirty="0" err="1"/>
              <a:t>piedra</a:t>
            </a:r>
            <a:r>
              <a:rPr lang="en-US" dirty="0"/>
              <a:t>, although the swellings are “softer” and pale. The infected sites may involve hair on the scalp</a:t>
            </a:r>
            <a:r>
              <a:rPr lang="ar-SA" dirty="0"/>
              <a:t>(فروة الراس)</a:t>
            </a:r>
            <a:r>
              <a:rPr lang="en-US" dirty="0"/>
              <a:t>, groin </a:t>
            </a:r>
            <a:r>
              <a:rPr lang="ar-SA" dirty="0"/>
              <a:t>(الفخذ)</a:t>
            </a:r>
            <a:r>
              <a:rPr lang="en-US" dirty="0"/>
              <a:t>or, rarely, the axillae</a:t>
            </a:r>
            <a:r>
              <a:rPr lang="ar-SA" dirty="0"/>
              <a:t>(الابط)</a:t>
            </a:r>
            <a:r>
              <a:rPr lang="en-US" dirty="0"/>
              <a:t>. Infections are not commonly diagnosed, but have been recognized in different climates, from temperate to tropical.</a:t>
            </a:r>
            <a:endParaRPr lang="en-US" dirty="0"/>
          </a:p>
        </p:txBody>
      </p:sp>
    </p:spTree>
    <p:extLst>
      <p:ext uri="{BB962C8B-B14F-4D97-AF65-F5344CB8AC3E}">
        <p14:creationId xmlns:p14="http://schemas.microsoft.com/office/powerpoint/2010/main" val="3106870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369</Words>
  <Application>Microsoft Office PowerPoint</Application>
  <PresentationFormat>On-screen Show (4:3)</PresentationFormat>
  <Paragraphs>22</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Mycoses</vt:lpstr>
      <vt:lpstr> Types of human mycosis  1- Superficial mycoses   </vt:lpstr>
      <vt:lpstr>Piedra </vt:lpstr>
      <vt:lpstr>Black Piedra </vt:lpstr>
      <vt:lpstr>White piedra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Mycoses</dc:title>
  <dc:creator>Duha</dc:creator>
  <cp:lastModifiedBy>DR.Ahmed Saker 2o1O</cp:lastModifiedBy>
  <cp:revision>4</cp:revision>
  <dcterms:created xsi:type="dcterms:W3CDTF">2006-08-16T00:00:00Z</dcterms:created>
  <dcterms:modified xsi:type="dcterms:W3CDTF">2019-09-04T07:05:39Z</dcterms:modified>
</cp:coreProperties>
</file>